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303" r:id="rId3"/>
    <p:sldId id="264" r:id="rId4"/>
    <p:sldId id="265" r:id="rId5"/>
    <p:sldId id="267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AE098-2331-4D64-8740-A0047E9FCA22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95740-085E-4742-BECE-C45D3BF17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8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D1CB9-1821-4F4E-9F64-F607D8FEF3C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9414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1318704"/>
            <a:ext cx="8001000" cy="2971801"/>
          </a:xfrm>
        </p:spPr>
        <p:txBody>
          <a:bodyPr/>
          <a:lstStyle/>
          <a:p>
            <a:r>
              <a:rPr lang="hr-HR" dirty="0"/>
              <a:t>MARINE INVERTEBRATES</a:t>
            </a:r>
            <a:endParaRPr lang="en-US" dirty="0"/>
          </a:p>
        </p:txBody>
      </p:sp>
      <p:pic>
        <p:nvPicPr>
          <p:cNvPr id="4" name="Picture 3" descr="Collage - Ocean Ecology">
            <a:extLst>
              <a:ext uri="{FF2B5EF4-FFF2-40B4-BE49-F238E27FC236}">
                <a16:creationId xmlns:a16="http://schemas.microsoft.com/office/drawing/2014/main" id="{732F571B-C229-4EED-BB06-0050D19E8A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39"/>
          <a:stretch/>
        </p:blipFill>
        <p:spPr bwMode="auto">
          <a:xfrm>
            <a:off x="0" y="0"/>
            <a:ext cx="8321040" cy="263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977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7191" y="1124746"/>
            <a:ext cx="6491342" cy="54005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Animals that do not have a bony internal skeleton</a:t>
            </a:r>
            <a:r>
              <a:rPr lang="hr-HR" sz="2400" dirty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More than 90% of all animals are invertebrates, classified into 33 phyla</a:t>
            </a:r>
            <a:r>
              <a:rPr lang="hr-HR" sz="2400" dirty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Every phylum of invertebrates has members that live in the oceans</a:t>
            </a:r>
            <a:r>
              <a:rPr lang="hr-HR" sz="2400" dirty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Phyla of invertebrates commonly found in the oceans are: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Porifera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err="1">
                <a:solidFill>
                  <a:schemeClr val="tx1"/>
                </a:solidFill>
              </a:rPr>
              <a:t>Cnidaria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Annelida 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Molluska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</a:rPr>
              <a:t>Arthropoda </a:t>
            </a:r>
          </a:p>
          <a:p>
            <a:r>
              <a:rPr lang="en-US" sz="2400" dirty="0">
                <a:solidFill>
                  <a:schemeClr val="tx1"/>
                </a:solidFill>
              </a:rPr>
              <a:t>Echinodermata</a:t>
            </a:r>
          </a:p>
        </p:txBody>
      </p:sp>
      <p:pic>
        <p:nvPicPr>
          <p:cNvPr id="19" name="Picture 4" descr="Marine Gastropods | Marine gastropods, clutching to a rock o… | Flick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1" t="18697" r="24249" b="9962"/>
          <a:stretch/>
        </p:blipFill>
        <p:spPr bwMode="auto">
          <a:xfrm>
            <a:off x="5789626" y="3983037"/>
            <a:ext cx="1420544" cy="1296144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Nature Picture Library Scuba diver with Red gorgonian coral (Paramuricea  clavata), Ponza Island, Italy, Tyrrhenian Sea, Mediterranean. - Franco Banf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794" y="1844824"/>
            <a:ext cx="1949018" cy="1407624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3001888" y="44624"/>
            <a:ext cx="6262465" cy="1158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chemeClr val="accent6">
                    <a:lumMod val="75000"/>
                  </a:schemeClr>
                </a:solidFill>
              </a:rPr>
              <a:t>Marine </a:t>
            </a:r>
            <a:r>
              <a:rPr lang="it-IT" sz="3600" b="1" dirty="0" err="1">
                <a:solidFill>
                  <a:schemeClr val="accent6">
                    <a:lumMod val="75000"/>
                  </a:schemeClr>
                </a:solidFill>
              </a:rPr>
              <a:t>Invertebrates</a:t>
            </a:r>
            <a:endParaRPr lang="it-IT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 descr="Porifera - Sponges - YouTub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40" b="215"/>
          <a:stretch/>
        </p:blipFill>
        <p:spPr bwMode="auto">
          <a:xfrm>
            <a:off x="8691193" y="466698"/>
            <a:ext cx="1375859" cy="1592459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Rolling under the Sea: Scientists Gave Octopuses Ecstasy to Study Social  Behavior - Scientific Americ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04" y="3534842"/>
            <a:ext cx="2087474" cy="139124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chinaster sepositus (Mediterranean Red Sea Star) - Atlantis Goz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004" y="5074357"/>
            <a:ext cx="1955296" cy="146647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Bearded Fireworm reeled in by brave Texas angl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3" y="4212895"/>
            <a:ext cx="1729315" cy="1146611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t this Shiva temple in Surat, devotees offer live crabs, Pune - Times of  India Trave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458" y="4509120"/>
            <a:ext cx="1639056" cy="122929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8640235" y="404665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err="1">
                <a:solidFill>
                  <a:schemeClr val="bg1"/>
                </a:solidFill>
              </a:rPr>
              <a:t>Sponge</a:t>
            </a:r>
            <a:endParaRPr lang="it-IT" sz="1200" i="1" dirty="0">
              <a:solidFill>
                <a:schemeClr val="bg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248128" y="1782158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err="1">
                <a:solidFill>
                  <a:schemeClr val="bg1"/>
                </a:solidFill>
              </a:rPr>
              <a:t>Coral</a:t>
            </a:r>
            <a:endParaRPr lang="it-IT" sz="1200" i="1" dirty="0">
              <a:solidFill>
                <a:schemeClr val="bg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731100" y="4180563"/>
            <a:ext cx="104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err="1">
                <a:solidFill>
                  <a:schemeClr val="bg1"/>
                </a:solidFill>
              </a:rPr>
              <a:t>Polychaete</a:t>
            </a:r>
            <a:endParaRPr lang="it-IT" sz="1200" i="1" dirty="0">
              <a:solidFill>
                <a:schemeClr val="bg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009367" y="3501009"/>
            <a:ext cx="82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solidFill>
                  <a:schemeClr val="bg1"/>
                </a:solidFill>
              </a:rPr>
              <a:t>Octopus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8904313" y="4485082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err="1">
                <a:solidFill>
                  <a:schemeClr val="bg1"/>
                </a:solidFill>
              </a:rPr>
              <a:t>Crab</a:t>
            </a:r>
            <a:endParaRPr lang="it-IT" sz="1200" i="1" dirty="0">
              <a:solidFill>
                <a:schemeClr val="bg1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7210171" y="5013959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solidFill>
                  <a:schemeClr val="bg1"/>
                </a:solidFill>
              </a:rPr>
              <a:t>Sea star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5735960" y="3919629"/>
            <a:ext cx="651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err="1">
                <a:solidFill>
                  <a:schemeClr val="bg1"/>
                </a:solidFill>
              </a:rPr>
              <a:t>Snales</a:t>
            </a:r>
            <a:endParaRPr lang="it-IT" sz="1200" i="1" dirty="0">
              <a:solidFill>
                <a:schemeClr val="bg1"/>
              </a:solidFill>
            </a:endParaRPr>
          </a:p>
        </p:txBody>
      </p:sp>
      <p:pic>
        <p:nvPicPr>
          <p:cNvPr id="21" name="Picture 8" descr="Arbacia lixula - Wikiped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153" y="5229200"/>
            <a:ext cx="1660655" cy="1245491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/>
          <p:cNvSpPr txBox="1"/>
          <p:nvPr/>
        </p:nvSpPr>
        <p:spPr>
          <a:xfrm>
            <a:off x="6012684" y="5163102"/>
            <a:ext cx="968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solidFill>
                  <a:schemeClr val="bg1"/>
                </a:solidFill>
              </a:rPr>
              <a:t>Sea </a:t>
            </a:r>
            <a:r>
              <a:rPr lang="it-IT" sz="1200" i="1" dirty="0" err="1">
                <a:solidFill>
                  <a:schemeClr val="bg1"/>
                </a:solidFill>
              </a:rPr>
              <a:t>urchin</a:t>
            </a:r>
            <a:endParaRPr lang="it-IT" sz="1200" i="1" dirty="0">
              <a:solidFill>
                <a:schemeClr val="bg1"/>
              </a:solidFill>
            </a:endParaRPr>
          </a:p>
        </p:txBody>
      </p:sp>
      <p:pic>
        <p:nvPicPr>
          <p:cNvPr id="23" name="Picture 16" descr="Are Jellyfish Made Of Jelly? | Wonderopoli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862" y="2964313"/>
            <a:ext cx="1750104" cy="109381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sellaDiTesto 23"/>
          <p:cNvSpPr txBox="1"/>
          <p:nvPr/>
        </p:nvSpPr>
        <p:spPr>
          <a:xfrm>
            <a:off x="9826445" y="3844538"/>
            <a:ext cx="732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err="1">
                <a:solidFill>
                  <a:schemeClr val="bg1"/>
                </a:solidFill>
              </a:rPr>
              <a:t>Jellyfish</a:t>
            </a:r>
            <a:endParaRPr lang="it-IT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37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2173409" y="82832"/>
            <a:ext cx="7845182" cy="1158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chemeClr val="accent6">
                    <a:lumMod val="75000"/>
                  </a:schemeClr>
                </a:solidFill>
              </a:rPr>
              <a:t>Marine </a:t>
            </a:r>
            <a:r>
              <a:rPr lang="it-IT" sz="3600" b="1" dirty="0" err="1">
                <a:solidFill>
                  <a:schemeClr val="accent6">
                    <a:lumMod val="75000"/>
                  </a:schemeClr>
                </a:solidFill>
              </a:rPr>
              <a:t>Benthic</a:t>
            </a:r>
            <a:r>
              <a:rPr lang="it-IT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3600" b="1" dirty="0" err="1">
                <a:solidFill>
                  <a:schemeClr val="accent6">
                    <a:lumMod val="75000"/>
                  </a:schemeClr>
                </a:solidFill>
              </a:rPr>
              <a:t>Invertebrates</a:t>
            </a:r>
            <a:endParaRPr lang="it-IT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295275" y="1211580"/>
            <a:ext cx="11601450" cy="333756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Organisms living in or on the marine sediment, from tidal pools along the shore, out to the continental shelf, and down to the abyssal depths</a:t>
            </a:r>
            <a:r>
              <a:rPr lang="hr-HR" sz="2200" dirty="0">
                <a:solidFill>
                  <a:schemeClr val="tx1"/>
                </a:solidFill>
              </a:rPr>
              <a:t>. 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They are dominated by </a:t>
            </a:r>
            <a:r>
              <a:rPr lang="en-US" sz="2200" dirty="0" err="1">
                <a:solidFill>
                  <a:schemeClr val="tx1"/>
                </a:solidFill>
              </a:rPr>
              <a:t>polychaetes</a:t>
            </a:r>
            <a:r>
              <a:rPr lang="en-US" sz="2200" dirty="0">
                <a:solidFill>
                  <a:schemeClr val="tx1"/>
                </a:solidFill>
              </a:rPr>
              <a:t>, mollusks, crustaceans, and echinoderms, but include members of many lesser known animal phyla</a:t>
            </a:r>
            <a:r>
              <a:rPr lang="hr-HR" sz="2200" dirty="0">
                <a:solidFill>
                  <a:schemeClr val="tx1"/>
                </a:solidFill>
              </a:rPr>
              <a:t>. 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They include sessile, vagile and sedentary organisms</a:t>
            </a:r>
            <a:r>
              <a:rPr lang="hr-HR" sz="2200" dirty="0">
                <a:solidFill>
                  <a:schemeClr val="tx1"/>
                </a:solidFill>
              </a:rPr>
              <a:t>. 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Sedentary benthic organisms collect detritus and other particles through deposit-feeding, suspension-feeding or both. Mobile forms can be predators and scavengers</a:t>
            </a:r>
            <a:r>
              <a:rPr lang="hr-HR" sz="2200" dirty="0">
                <a:solidFill>
                  <a:schemeClr val="tx1"/>
                </a:solidFill>
              </a:rPr>
              <a:t>. </a:t>
            </a:r>
            <a:endParaRPr lang="en-US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9220" name="Picture 4" descr="Ecosystem in the benth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746" y="3948020"/>
            <a:ext cx="3600400" cy="2743504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202296" y="4449703"/>
            <a:ext cx="45679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Epibenthos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or </a:t>
            </a: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</a:rPr>
              <a:t>epifauna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2200" dirty="0"/>
              <a:t>organisms that live on hard substrates and above the sediment </a:t>
            </a:r>
          </a:p>
          <a:p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Infauna:</a:t>
            </a:r>
            <a:r>
              <a:rPr lang="en-US" sz="2200" dirty="0"/>
              <a:t> organisms that live in the sediment</a:t>
            </a:r>
          </a:p>
        </p:txBody>
      </p:sp>
    </p:spTree>
    <p:extLst>
      <p:ext uri="{BB962C8B-B14F-4D97-AF65-F5344CB8AC3E}">
        <p14:creationId xmlns:p14="http://schemas.microsoft.com/office/powerpoint/2010/main" val="406584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388620" y="1314450"/>
            <a:ext cx="7435572" cy="5354910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Benthic communities are affected by the depth of water, temperature, salinity, light and type of substrate</a:t>
            </a:r>
            <a:r>
              <a:rPr lang="hr-HR" sz="2400" dirty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Filter feeders, such as sponges and bivalves, dominate hard and sandy bottoms</a:t>
            </a:r>
            <a:r>
              <a:rPr lang="hr-HR" sz="2400" dirty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Deposit feeders, such as </a:t>
            </a:r>
            <a:r>
              <a:rPr lang="en-US" sz="2400" dirty="0" err="1">
                <a:solidFill>
                  <a:schemeClr val="tx1"/>
                </a:solidFill>
              </a:rPr>
              <a:t>polychaetes</a:t>
            </a:r>
            <a:r>
              <a:rPr lang="en-US" sz="2400" dirty="0">
                <a:solidFill>
                  <a:schemeClr val="tx1"/>
                </a:solidFill>
              </a:rPr>
              <a:t>, populate soft bottoms</a:t>
            </a:r>
            <a:r>
              <a:rPr lang="hr-HR" sz="2400" dirty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Sea stars, snails, cephalopods, and crustaceans are important predators and scavengers</a:t>
            </a:r>
            <a:r>
              <a:rPr lang="hr-HR" sz="2400" dirty="0">
                <a:solidFill>
                  <a:schemeClr val="tx1"/>
                </a:solidFill>
              </a:rPr>
              <a:t>. </a:t>
            </a:r>
            <a:endParaRPr lang="it-IT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Most organisms in the deep benthic zone are scavengers or detritivores because the energy source is often organic matter from higher up in the water column</a:t>
            </a:r>
            <a:r>
              <a:rPr lang="hr-HR" sz="2400" dirty="0">
                <a:solidFill>
                  <a:schemeClr val="tx1"/>
                </a:solidFill>
              </a:rPr>
              <a:t>. </a:t>
            </a:r>
            <a:endParaRPr lang="it-IT" sz="2400" dirty="0">
              <a:solidFill>
                <a:schemeClr val="tx1"/>
              </a:solidFill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3001888" y="44624"/>
            <a:ext cx="7033652" cy="1158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chemeClr val="accent6">
                    <a:lumMod val="75000"/>
                  </a:schemeClr>
                </a:solidFill>
              </a:rPr>
              <a:t>Marine </a:t>
            </a:r>
            <a:r>
              <a:rPr lang="it-IT" sz="3600" b="1" dirty="0" err="1">
                <a:solidFill>
                  <a:schemeClr val="accent6">
                    <a:lumMod val="75000"/>
                  </a:schemeClr>
                </a:solidFill>
              </a:rPr>
              <a:t>Benthic</a:t>
            </a:r>
            <a:r>
              <a:rPr lang="it-IT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3600" b="1" dirty="0" err="1">
                <a:solidFill>
                  <a:schemeClr val="accent6">
                    <a:lumMod val="75000"/>
                  </a:schemeClr>
                </a:solidFill>
              </a:rPr>
              <a:t>Invertebrates</a:t>
            </a:r>
            <a:endParaRPr lang="it-IT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42" name="Picture 2" descr="Mussel | mollusk | Britannic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9" r="5674"/>
          <a:stretch/>
        </p:blipFill>
        <p:spPr bwMode="auto">
          <a:xfrm>
            <a:off x="8004517" y="980728"/>
            <a:ext cx="2460930" cy="18002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Galice Espagne atlantique est catworm ver soie blanche Nephtys cirrosa,  annélides polychètes Photo Stock - Alam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t="19380" r="6340" b="13018"/>
          <a:stretch/>
        </p:blipFill>
        <p:spPr bwMode="auto">
          <a:xfrm>
            <a:off x="7752185" y="4581128"/>
            <a:ext cx="2747295" cy="1584176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hylum Porifera - Angelena Mangier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056" y="2708920"/>
            <a:ext cx="2917649" cy="1944216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89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001888" y="44624"/>
            <a:ext cx="6262465" cy="1158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err="1">
                <a:solidFill>
                  <a:schemeClr val="accent6">
                    <a:lumMod val="75000"/>
                  </a:schemeClr>
                </a:solidFill>
              </a:rPr>
              <a:t>Classification</a:t>
            </a:r>
            <a:r>
              <a:rPr lang="it-IT" sz="3600" b="1" dirty="0">
                <a:solidFill>
                  <a:schemeClr val="accent6">
                    <a:lumMod val="75000"/>
                  </a:schemeClr>
                </a:solidFill>
              </a:rPr>
              <a:t> by </a:t>
            </a:r>
            <a:r>
              <a:rPr lang="it-IT" sz="3600" b="1" dirty="0" err="1">
                <a:solidFill>
                  <a:schemeClr val="accent6">
                    <a:lumMod val="75000"/>
                  </a:schemeClr>
                </a:solidFill>
              </a:rPr>
              <a:t>size</a:t>
            </a:r>
            <a:endParaRPr lang="it-IT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857250" y="1124744"/>
            <a:ext cx="9353550" cy="23762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Megabenthos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large benthic organisms visible to the naked eye without the help of microscopes or other specific tools</a:t>
            </a:r>
            <a:r>
              <a:rPr lang="hr-HR" sz="2400" dirty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Macrobenthos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benthic organisms greater than about 500 </a:t>
            </a:r>
            <a:r>
              <a:rPr lang="en-US" sz="2400" dirty="0" err="1">
                <a:solidFill>
                  <a:schemeClr val="tx1"/>
                </a:solidFill>
              </a:rPr>
              <a:t>μm</a:t>
            </a:r>
            <a:r>
              <a:rPr lang="en-US" sz="2400" dirty="0">
                <a:solidFill>
                  <a:schemeClr val="tx1"/>
                </a:solidFill>
              </a:rPr>
              <a:t> in size. Some examples are </a:t>
            </a:r>
            <a:r>
              <a:rPr lang="en-US" sz="2400" dirty="0" err="1">
                <a:solidFill>
                  <a:schemeClr val="tx1"/>
                </a:solidFill>
              </a:rPr>
              <a:t>polychaetes</a:t>
            </a:r>
            <a:r>
              <a:rPr lang="en-US" sz="2400" dirty="0">
                <a:solidFill>
                  <a:schemeClr val="tx1"/>
                </a:solidFill>
              </a:rPr>
              <a:t>, bivalves, echinoderms, larger crustaceans</a:t>
            </a:r>
            <a:r>
              <a:rPr lang="hr-HR" sz="2400" dirty="0">
                <a:solidFill>
                  <a:schemeClr val="tx1"/>
                </a:solidFill>
              </a:rPr>
              <a:t>. </a:t>
            </a: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8136" y="3501008"/>
            <a:ext cx="3739859" cy="2683729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937260" y="3717032"/>
            <a:ext cx="58068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Meiobenthos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2400" b="1" dirty="0"/>
              <a:t> </a:t>
            </a:r>
            <a:r>
              <a:rPr lang="en-US" sz="2400" dirty="0"/>
              <a:t>tiny benthic organisms that are less than about 1 mm but greater than about </a:t>
            </a:r>
            <a:r>
              <a:rPr lang="hr-HR" sz="2400" dirty="0"/>
              <a:t>2</a:t>
            </a:r>
            <a:r>
              <a:rPr lang="en-US" sz="2400" dirty="0"/>
              <a:t>0 </a:t>
            </a:r>
            <a:r>
              <a:rPr lang="en-US" sz="2400" dirty="0" err="1"/>
              <a:t>μm</a:t>
            </a:r>
            <a:r>
              <a:rPr lang="en-US" sz="2400" dirty="0"/>
              <a:t> in size. Some examples are nematodes, tardigrades, gastrotriches and smaller crustaceans such as copepods and </a:t>
            </a:r>
            <a:r>
              <a:rPr lang="en-US" sz="2400" dirty="0" err="1"/>
              <a:t>ostracodes</a:t>
            </a:r>
            <a:r>
              <a:rPr lang="hr-HR" sz="2400" dirty="0"/>
              <a:t>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828127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082" y="305745"/>
            <a:ext cx="10321127" cy="1507067"/>
          </a:xfrm>
        </p:spPr>
        <p:txBody>
          <a:bodyPr/>
          <a:lstStyle/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course overview: MARINE INVERTEBRATES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40230"/>
            <a:ext cx="10618469" cy="4823459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This is a course for introducing students to the marine invertebrate biology, functions and processes that take place in them. </a:t>
            </a:r>
            <a:endParaRPr lang="hr-HR" sz="2400" dirty="0">
              <a:solidFill>
                <a:schemeClr val="tx1"/>
              </a:solidFill>
            </a:endParaRPr>
          </a:p>
          <a:p>
            <a:r>
              <a:rPr lang="hr-HR" sz="2400" dirty="0">
                <a:solidFill>
                  <a:schemeClr val="tx1"/>
                </a:solidFill>
              </a:rPr>
              <a:t>T</a:t>
            </a:r>
            <a:r>
              <a:rPr lang="en-US" sz="2400" dirty="0">
                <a:solidFill>
                  <a:schemeClr val="tx1"/>
                </a:solidFill>
              </a:rPr>
              <a:t>his course will provide information about their role in the marine ecosystem, and particular attention will be payed to understanding the overall evolution of the animal kingdom. </a:t>
            </a:r>
            <a:endParaRPr lang="hr-HR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Aim of this course is to study marine invertebrates and to introduce students the classification, anatomy, physiology, embryological development and ecology of individual invertebrate phyla. </a:t>
            </a:r>
            <a:endParaRPr lang="hr-HR" sz="2400" dirty="0">
              <a:solidFill>
                <a:schemeClr val="tx1"/>
              </a:solidFill>
            </a:endParaRPr>
          </a:p>
          <a:p>
            <a:r>
              <a:rPr lang="hr-HR" sz="2400" dirty="0">
                <a:solidFill>
                  <a:schemeClr val="tx1"/>
                </a:solidFill>
              </a:rPr>
              <a:t>O</a:t>
            </a:r>
            <a:r>
              <a:rPr lang="en-US" sz="2400" dirty="0">
                <a:solidFill>
                  <a:schemeClr val="tx1"/>
                </a:solidFill>
              </a:rPr>
              <a:t>ne of the main objectives of the course is to train students for planning and implementation of measures to prevent the negative aquaculture (e.g., fish farm) impact on overall marine wild benthos. </a:t>
            </a:r>
            <a:endParaRPr lang="hr-HR" sz="2400" dirty="0">
              <a:solidFill>
                <a:schemeClr val="tx1"/>
              </a:solidFill>
            </a:endParaRPr>
          </a:p>
          <a:p>
            <a:r>
              <a:rPr lang="hr-HR" sz="2400" dirty="0">
                <a:solidFill>
                  <a:schemeClr val="tx1"/>
                </a:solidFill>
              </a:rPr>
              <a:t>Practical work on different marine invertebrates includeed.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6833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124</TotalTime>
  <Words>488</Words>
  <Application>Microsoft Office PowerPoint</Application>
  <PresentationFormat>Widescreen</PresentationFormat>
  <Paragraphs>46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Century Gothic</vt:lpstr>
      <vt:lpstr>Wingdings 3</vt:lpstr>
      <vt:lpstr>Slice</vt:lpstr>
      <vt:lpstr>MARINE INVERTEBRATES</vt:lpstr>
      <vt:lpstr>PowerPoint Presentation</vt:lpstr>
      <vt:lpstr>PowerPoint Presentation</vt:lpstr>
      <vt:lpstr>PowerPoint Presentation</vt:lpstr>
      <vt:lpstr>PowerPoint Presentation</vt:lpstr>
      <vt:lpstr>course overview: MARINE INVERTEBRATES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MARINE INVERTEBRATES</dc:title>
  <dc:creator/>
  <cp:lastModifiedBy>Korisnik</cp:lastModifiedBy>
  <cp:revision>10</cp:revision>
  <dcterms:created xsi:type="dcterms:W3CDTF">2021-03-29T13:15:08Z</dcterms:created>
  <dcterms:modified xsi:type="dcterms:W3CDTF">2021-03-30T18:55:56Z</dcterms:modified>
</cp:coreProperties>
</file>